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06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UMESH%20G%20(G)\Program\Abstracts\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Sample Size</c:v>
                </c:pt>
              </c:strCache>
            </c:strRef>
          </c:tx>
          <c:cat>
            <c:strRef>
              <c:f>Sheet1!$A$2</c:f>
              <c:strCache>
                <c:ptCount val="1"/>
                <c:pt idx="0">
                  <c:v>Respondent</c:v>
                </c:pt>
              </c:strCache>
            </c:strRef>
          </c:cat>
          <c:val>
            <c:numRef>
              <c:f>Sheet1!$B$2</c:f>
              <c:numCache>
                <c:formatCode>General</c:formatCode>
                <c:ptCount val="1"/>
                <c:pt idx="0">
                  <c:v>348</c:v>
                </c:pt>
              </c:numCache>
            </c:numRef>
          </c:val>
        </c:ser>
        <c:ser>
          <c:idx val="1"/>
          <c:order val="1"/>
          <c:tx>
            <c:strRef>
              <c:f>Sheet1!$C$1</c:f>
              <c:strCache>
                <c:ptCount val="1"/>
                <c:pt idx="0">
                  <c:v>Contacted People</c:v>
                </c:pt>
              </c:strCache>
            </c:strRef>
          </c:tx>
          <c:cat>
            <c:strRef>
              <c:f>Sheet1!$A$2</c:f>
              <c:strCache>
                <c:ptCount val="1"/>
                <c:pt idx="0">
                  <c:v>Respondent</c:v>
                </c:pt>
              </c:strCache>
            </c:strRef>
          </c:cat>
          <c:val>
            <c:numRef>
              <c:f>Sheet1!$C$2</c:f>
              <c:numCache>
                <c:formatCode>General</c:formatCode>
                <c:ptCount val="1"/>
                <c:pt idx="0">
                  <c:v>212</c:v>
                </c:pt>
              </c:numCache>
            </c:numRef>
          </c:val>
        </c:ser>
        <c:dLbls>
          <c:showVal val="1"/>
        </c:dLbls>
        <c:axId val="108349312"/>
        <c:axId val="108860544"/>
      </c:barChart>
      <c:catAx>
        <c:axId val="108349312"/>
        <c:scaling>
          <c:orientation val="minMax"/>
        </c:scaling>
        <c:axPos val="b"/>
        <c:tickLblPos val="nextTo"/>
        <c:crossAx val="108860544"/>
        <c:crosses val="autoZero"/>
        <c:auto val="1"/>
        <c:lblAlgn val="ctr"/>
        <c:lblOffset val="100"/>
      </c:catAx>
      <c:valAx>
        <c:axId val="108860544"/>
        <c:scaling>
          <c:orientation val="minMax"/>
        </c:scaling>
        <c:axPos val="l"/>
        <c:title>
          <c:tx>
            <c:rich>
              <a:bodyPr rot="-5400000" vert="horz"/>
              <a:lstStyle/>
              <a:p>
                <a:pPr>
                  <a:defRPr/>
                </a:pPr>
                <a:r>
                  <a:rPr lang="en-US"/>
                  <a:t>Number</a:t>
                </a:r>
              </a:p>
            </c:rich>
          </c:tx>
          <c:layout/>
        </c:title>
        <c:numFmt formatCode="General" sourceLinked="1"/>
        <c:tickLblPos val="nextTo"/>
        <c:crossAx val="108349312"/>
        <c:crosses val="autoZero"/>
        <c:crossBetween val="between"/>
      </c:valAx>
    </c:plotArea>
    <c:legend>
      <c:legendPos val="t"/>
      <c:layout/>
    </c:legend>
    <c:plotVisOnly val="1"/>
  </c:chart>
  <c:spPr>
    <a:ln>
      <a:solidFill>
        <a:schemeClr val="tx1"/>
      </a:solidFill>
    </a:ln>
  </c:spPr>
  <c:txPr>
    <a:bodyPr/>
    <a:lstStyle/>
    <a:p>
      <a:pPr>
        <a:defRPr sz="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5.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620000" cy="533400"/>
          </a:xfrm>
          <a:solidFill>
            <a:schemeClr val="accent6">
              <a:lumMod val="20000"/>
              <a:lumOff val="80000"/>
            </a:schemeClr>
          </a:solidFill>
        </p:spPr>
        <p:txBody>
          <a:bodyPr>
            <a:normAutofit fontScale="90000"/>
          </a:bodyPr>
          <a:lstStyle/>
          <a:p>
            <a:r>
              <a:rPr lang="en-US" sz="1400" b="1" dirty="0" smtClean="0"/>
              <a:t>HIV Prevention Program Reaching Nepalese Migrants and Their Spouses both at Source and Destination</a:t>
            </a:r>
            <a:r>
              <a:rPr lang="en-US" sz="1400" dirty="0" smtClean="0"/>
              <a:t/>
            </a:r>
            <a:br>
              <a:rPr lang="en-US" sz="1400" dirty="0" smtClean="0"/>
            </a:br>
            <a:r>
              <a:rPr lang="en-US" sz="1200" b="1" dirty="0" smtClean="0"/>
              <a:t>Authors</a:t>
            </a:r>
            <a:r>
              <a:rPr lang="en-US" sz="1200" b="1" dirty="0" smtClean="0"/>
              <a:t>: </a:t>
            </a:r>
            <a:r>
              <a:rPr lang="en-US" sz="1200" dirty="0" smtClean="0"/>
              <a:t>Umesh Gahatraj</a:t>
            </a:r>
            <a:r>
              <a:rPr lang="en-US" sz="1200" baseline="30000" dirty="0" smtClean="0"/>
              <a:t>1</a:t>
            </a:r>
            <a:r>
              <a:rPr lang="en-US" sz="1200" dirty="0" smtClean="0"/>
              <a:t>, Prakash </a:t>
            </a:r>
            <a:r>
              <a:rPr lang="en-US" sz="1200" dirty="0" smtClean="0"/>
              <a:t>Pandeya</a:t>
            </a:r>
            <a:r>
              <a:rPr lang="en-US" sz="1200" baseline="30000" dirty="0" smtClean="0"/>
              <a:t>1</a:t>
            </a:r>
            <a:r>
              <a:rPr lang="en-US" sz="1200" dirty="0" smtClean="0"/>
              <a:t>, </a:t>
            </a:r>
            <a:r>
              <a:rPr lang="en-US" sz="1200" dirty="0" smtClean="0"/>
              <a:t>Upasana Shakya</a:t>
            </a:r>
            <a:r>
              <a:rPr lang="en-US" sz="1200" baseline="30000" dirty="0" smtClean="0"/>
              <a:t>1 </a:t>
            </a:r>
            <a:r>
              <a:rPr lang="en-US" sz="1200" dirty="0" smtClean="0"/>
              <a:t>, Nabesh </a:t>
            </a:r>
            <a:r>
              <a:rPr lang="en-US" sz="1200" dirty="0" smtClean="0"/>
              <a:t>Bohidar</a:t>
            </a:r>
            <a:r>
              <a:rPr lang="en-US" sz="1200" baseline="30000" dirty="0" smtClean="0"/>
              <a:t>2</a:t>
            </a:r>
            <a:r>
              <a:rPr lang="en-US" sz="1200" dirty="0" smtClean="0"/>
              <a:t>, Prakash Madai</a:t>
            </a:r>
            <a:r>
              <a:rPr lang="en-US" sz="1200" baseline="30000" dirty="0" smtClean="0"/>
              <a:t>3</a:t>
            </a:r>
            <a:r>
              <a:rPr lang="en-US" sz="1200" dirty="0" smtClean="0"/>
              <a:t>, Bipin </a:t>
            </a:r>
            <a:r>
              <a:rPr lang="en-US" sz="1200" dirty="0" smtClean="0"/>
              <a:t>Thapa</a:t>
            </a:r>
            <a:r>
              <a:rPr lang="en-US" sz="1200" baseline="30000" dirty="0" smtClean="0"/>
              <a:t>4</a:t>
            </a:r>
            <a:r>
              <a:rPr lang="en-US" sz="1200" dirty="0" smtClean="0"/>
              <a:t> </a:t>
            </a:r>
            <a:r>
              <a:rPr lang="en-US" sz="1200" b="1" dirty="0" smtClean="0"/>
              <a:t/>
            </a:r>
            <a:br>
              <a:rPr lang="en-US" sz="1200" b="1" dirty="0" smtClean="0"/>
            </a:br>
            <a:r>
              <a:rPr lang="en-US" sz="1200" b="1" dirty="0" smtClean="0"/>
              <a:t>Affiliations: </a:t>
            </a:r>
            <a:r>
              <a:rPr lang="en-US" sz="1200" baseline="30000" dirty="0" smtClean="0"/>
              <a:t>1</a:t>
            </a:r>
            <a:r>
              <a:rPr lang="en-US" sz="1200" dirty="0" smtClean="0"/>
              <a:t>CARE  Nepal, </a:t>
            </a:r>
            <a:r>
              <a:rPr lang="en-US" sz="1200" baseline="30000" dirty="0" smtClean="0"/>
              <a:t>2</a:t>
            </a:r>
            <a:r>
              <a:rPr lang="en-US" sz="1200" dirty="0" smtClean="0"/>
              <a:t>CARE India</a:t>
            </a:r>
            <a:r>
              <a:rPr lang="en-US" sz="1200" dirty="0" smtClean="0"/>
              <a:t>, </a:t>
            </a:r>
            <a:r>
              <a:rPr lang="en-US" sz="1200" baseline="30000" dirty="0" smtClean="0"/>
              <a:t>3</a:t>
            </a:r>
            <a:r>
              <a:rPr lang="en-US" sz="1200" dirty="0" smtClean="0"/>
              <a:t>NEEDS, </a:t>
            </a:r>
            <a:r>
              <a:rPr lang="en-US" sz="1200" baseline="30000" dirty="0" smtClean="0"/>
              <a:t>4</a:t>
            </a:r>
            <a:r>
              <a:rPr lang="en-US" sz="1200" dirty="0" smtClean="0"/>
              <a:t>GaRDeF </a:t>
            </a:r>
            <a:endParaRPr lang="en-US" sz="1100" dirty="0"/>
          </a:p>
        </p:txBody>
      </p:sp>
      <p:sp>
        <p:nvSpPr>
          <p:cNvPr id="7" name="Rectangle 6"/>
          <p:cNvSpPr/>
          <p:nvPr/>
        </p:nvSpPr>
        <p:spPr>
          <a:xfrm>
            <a:off x="114300" y="885825"/>
            <a:ext cx="8877300" cy="101917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1050" b="1" dirty="0" smtClean="0"/>
          </a:p>
          <a:p>
            <a:pPr algn="just"/>
            <a:endParaRPr lang="en-US" sz="1000" dirty="0" smtClean="0"/>
          </a:p>
          <a:p>
            <a:pPr algn="just"/>
            <a:endParaRPr lang="en-US" sz="1000" dirty="0" smtClean="0"/>
          </a:p>
          <a:p>
            <a:pPr algn="just"/>
            <a:endParaRPr lang="en-US" sz="1000" dirty="0" smtClean="0"/>
          </a:p>
          <a:p>
            <a:pPr algn="just"/>
            <a:r>
              <a:rPr lang="en-US" sz="1000" dirty="0" smtClean="0"/>
              <a:t>With </a:t>
            </a:r>
            <a:r>
              <a:rPr lang="en-US" sz="1000" dirty="0" smtClean="0"/>
              <a:t>the aim of reducing the vulnerability of key mobile population to HIV &amp; AIDS and ensuring safer mobility along routes of Bangladesh and Nepal to India, CARE offices at Nepal, India and Bangladesh is jointly implementing EMPHASIS project which delivers focused intervention at source , transit and destination. The project has been practicing various models through its implementing partners in all three countries at district level  to generate awareness., enhance access of service and provide support related to HIV &amp; safe mobility. However, there is no systematic mechanism to generate the evidence to measure number of  people  benefited at both source and destination. Therefore, project has initiated tracking of impact population  across border to ensure  the continuum of care to the impact population is being made. Consequently, it has contributed to make service easily accessible and also broaden the scope of intervention.</a:t>
            </a:r>
          </a:p>
          <a:p>
            <a:pPr algn="just"/>
            <a:r>
              <a:rPr lang="en-US" sz="1000" dirty="0" smtClean="0"/>
              <a:t> </a:t>
            </a:r>
          </a:p>
          <a:p>
            <a:pPr algn="just"/>
            <a:endParaRPr lang="en-US" sz="1000" dirty="0" smtClean="0"/>
          </a:p>
          <a:p>
            <a:pPr algn="just"/>
            <a:endParaRPr lang="en-US" dirty="0"/>
          </a:p>
        </p:txBody>
      </p:sp>
      <p:sp>
        <p:nvSpPr>
          <p:cNvPr id="23" name="Rectangle 22"/>
          <p:cNvSpPr/>
          <p:nvPr/>
        </p:nvSpPr>
        <p:spPr>
          <a:xfrm>
            <a:off x="4267200" y="6019800"/>
            <a:ext cx="4724400" cy="76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000" dirty="0" smtClean="0"/>
              <a:t>Both sending and receiving countries’ programs' coordination is an important strategy to make the project successful. For close and continuous cooperation between the two teams, it is vitally important to conduct regular sharing meetings, communicate through different channels, and ensure constant exchange of ideas.</a:t>
            </a:r>
            <a:endParaRPr lang="en-US" sz="1000" dirty="0"/>
          </a:p>
        </p:txBody>
      </p:sp>
      <p:sp>
        <p:nvSpPr>
          <p:cNvPr id="25" name="Title 1"/>
          <p:cNvSpPr txBox="1">
            <a:spLocks/>
          </p:cNvSpPr>
          <p:nvPr/>
        </p:nvSpPr>
        <p:spPr>
          <a:xfrm>
            <a:off x="114300" y="666750"/>
            <a:ext cx="8915400" cy="180975"/>
          </a:xfrm>
          <a:prstGeom prst="rect">
            <a:avLst/>
          </a:prstGeom>
          <a:solidFill>
            <a:schemeClr val="accent6">
              <a:lumMod val="50000"/>
            </a:schemeClr>
          </a:solidFill>
        </p:spPr>
        <p:txBody>
          <a:bodyPr vert="horz" lIns="91440" tIns="45720" rIns="91440" bIns="45720" rtlCol="0" anchor="ctr">
            <a:noAutofit/>
          </a:bodyPr>
          <a:lstStyle/>
          <a:p>
            <a:pPr lvl="0" algn="ctr">
              <a:spcBef>
                <a:spcPct val="0"/>
              </a:spcBef>
            </a:pPr>
            <a:r>
              <a:rPr lang="en-US" sz="1000" b="1" dirty="0" smtClean="0">
                <a:solidFill>
                  <a:srgbClr val="FFFFFF"/>
                </a:solidFill>
                <a:latin typeface="Arial" pitchFamily="18"/>
                <a:ea typeface="Microsoft YaHei" pitchFamily="2"/>
                <a:cs typeface="Mangal" pitchFamily="2"/>
              </a:rPr>
              <a:t>Introduction </a:t>
            </a:r>
            <a:endParaRPr kumimoji="0" lang="en-US" sz="1000" b="1" i="0" u="none" strike="noStrike" kern="1200" cap="none" spc="0" normalizeH="0" baseline="0" noProof="0" dirty="0">
              <a:ln>
                <a:noFill/>
              </a:ln>
              <a:solidFill>
                <a:schemeClr val="bg1"/>
              </a:solidFill>
              <a:effectLst/>
              <a:uLnTx/>
              <a:uFillTx/>
              <a:latin typeface="+mj-lt"/>
              <a:ea typeface="+mj-ea"/>
              <a:cs typeface="+mj-cs"/>
            </a:endParaRPr>
          </a:p>
        </p:txBody>
      </p:sp>
      <p:sp>
        <p:nvSpPr>
          <p:cNvPr id="26" name="Title 1"/>
          <p:cNvSpPr txBox="1">
            <a:spLocks/>
          </p:cNvSpPr>
          <p:nvPr/>
        </p:nvSpPr>
        <p:spPr>
          <a:xfrm>
            <a:off x="76200" y="1943100"/>
            <a:ext cx="4114800" cy="190500"/>
          </a:xfrm>
          <a:prstGeom prst="rect">
            <a:avLst/>
          </a:prstGeom>
          <a:solidFill>
            <a:schemeClr val="accent6">
              <a:lumMod val="50000"/>
            </a:schemeClr>
          </a:solidFill>
        </p:spPr>
        <p:txBody>
          <a:bodyPr vert="horz" lIns="91440" tIns="45720" rIns="91440" bIns="45720" rtlCol="0" anchor="ctr">
            <a:noAutofit/>
          </a:bodyPr>
          <a:lstStyle/>
          <a:p>
            <a:pPr lvl="0" algn="ctr">
              <a:spcBef>
                <a:spcPct val="0"/>
              </a:spcBef>
            </a:pPr>
            <a:r>
              <a:rPr lang="en-US" sz="1000" b="1" dirty="0" smtClean="0">
                <a:solidFill>
                  <a:srgbClr val="FFFFFF"/>
                </a:solidFill>
                <a:latin typeface="Arial" pitchFamily="18"/>
                <a:ea typeface="Microsoft YaHei" pitchFamily="2"/>
                <a:cs typeface="Mangal" pitchFamily="2"/>
              </a:rPr>
              <a:t>Project or Activities</a:t>
            </a:r>
            <a:endParaRPr kumimoji="0" lang="en-US" sz="1000" b="1" i="0" u="none" strike="noStrike" kern="1200" cap="none" spc="0" normalizeH="0" baseline="0" noProof="0" dirty="0">
              <a:ln>
                <a:noFill/>
              </a:ln>
              <a:solidFill>
                <a:schemeClr val="bg1"/>
              </a:solidFill>
              <a:effectLst/>
              <a:uLnTx/>
              <a:uFillTx/>
              <a:latin typeface="+mj-lt"/>
              <a:ea typeface="+mj-ea"/>
              <a:cs typeface="+mj-cs"/>
            </a:endParaRPr>
          </a:p>
        </p:txBody>
      </p:sp>
      <p:sp>
        <p:nvSpPr>
          <p:cNvPr id="28" name="Rectangle 27"/>
          <p:cNvSpPr/>
          <p:nvPr/>
        </p:nvSpPr>
        <p:spPr>
          <a:xfrm>
            <a:off x="76200" y="2133600"/>
            <a:ext cx="4114800" cy="2057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1000" dirty="0" smtClean="0"/>
          </a:p>
          <a:p>
            <a:pPr algn="just"/>
            <a:endParaRPr lang="en-US" sz="1000" dirty="0" smtClean="0"/>
          </a:p>
          <a:p>
            <a:pPr algn="just"/>
            <a:endParaRPr lang="en-US" sz="1000" dirty="0" smtClean="0"/>
          </a:p>
          <a:p>
            <a:pPr algn="just"/>
            <a:r>
              <a:rPr lang="en-US" sz="1000" dirty="0" smtClean="0"/>
              <a:t>CARE </a:t>
            </a:r>
            <a:r>
              <a:rPr lang="en-US" sz="1000" dirty="0" smtClean="0"/>
              <a:t>EMPHASIS project urged new cross border HIV prevention program targeting Nepalese migrants not only at source in Nepal, but also in destination cities in India. The program adopted peer education, outreach education, drop in centers (DIC), mobile DIC strategies to reach Nepalese migrants at both source and destination cities. CARE India and CARE Nepal EMPHASIS project worked together to reach the Nepalese migrants in both countries to contribute to the dissemination of information concerning HIV and AIDS, STI and ART services. The project has 360 Peer educators (PEs), 10 outreach workers (ORW)from 8 DICs in source communities and 125 PEs, 29  ORW,11 DICs and mobile DICs from host communities were mobilized to reach the Nepalese migrants in India. Both teams’ joined efforts enabled the project to reach 348 people simultaneously at destination and at source, tracking their mobility patterns and access to services</a:t>
            </a:r>
            <a:r>
              <a:rPr lang="en-US" sz="1000" dirty="0" smtClean="0"/>
              <a:t>.</a:t>
            </a:r>
            <a:endParaRPr lang="en-US" sz="1000" dirty="0" smtClean="0"/>
          </a:p>
          <a:p>
            <a:pPr algn="just"/>
            <a:r>
              <a:rPr lang="en-US" sz="1000" dirty="0" smtClean="0"/>
              <a:t> </a:t>
            </a:r>
          </a:p>
          <a:p>
            <a:pPr algn="just"/>
            <a:r>
              <a:rPr lang="en-US" sz="1000" dirty="0" smtClean="0"/>
              <a:t> </a:t>
            </a:r>
            <a:endParaRPr lang="en-US" sz="1000" dirty="0" smtClean="0"/>
          </a:p>
          <a:p>
            <a:pPr algn="just"/>
            <a:r>
              <a:rPr lang="en-US" sz="1000" dirty="0" smtClean="0"/>
              <a:t> </a:t>
            </a:r>
            <a:endParaRPr lang="en-US" sz="1000" dirty="0"/>
          </a:p>
        </p:txBody>
      </p:sp>
      <p:sp>
        <p:nvSpPr>
          <p:cNvPr id="86" name="Title 1"/>
          <p:cNvSpPr txBox="1">
            <a:spLocks/>
          </p:cNvSpPr>
          <p:nvPr/>
        </p:nvSpPr>
        <p:spPr>
          <a:xfrm>
            <a:off x="76200" y="4238624"/>
            <a:ext cx="4114800" cy="257175"/>
          </a:xfrm>
          <a:prstGeom prst="rect">
            <a:avLst/>
          </a:prstGeom>
          <a:solidFill>
            <a:schemeClr val="accent6">
              <a:lumMod val="50000"/>
            </a:schemeClr>
          </a:solidFill>
        </p:spPr>
        <p:txBody>
          <a:bodyPr vert="horz" lIns="91440" tIns="45720" rIns="91440" bIns="45720" rtlCol="0" anchor="ctr">
            <a:noAutofit/>
          </a:bodyPr>
          <a:lstStyle/>
          <a:p>
            <a:pPr lvl="0" algn="ctr">
              <a:spcBef>
                <a:spcPct val="0"/>
              </a:spcBef>
            </a:pPr>
            <a:r>
              <a:rPr lang="en-US" sz="1000" b="1" dirty="0" smtClean="0">
                <a:solidFill>
                  <a:srgbClr val="FFFFFF"/>
                </a:solidFill>
                <a:latin typeface="Arial" pitchFamily="18"/>
                <a:ea typeface="Microsoft YaHei" pitchFamily="2"/>
                <a:cs typeface="Mangal" pitchFamily="2"/>
              </a:rPr>
              <a:t>Materials and Methods</a:t>
            </a:r>
            <a:endParaRPr kumimoji="0" lang="en-US" sz="1000" b="1" i="0" u="none" strike="noStrike" kern="1200" cap="none" spc="0" normalizeH="0" baseline="0" noProof="0" dirty="0">
              <a:ln>
                <a:noFill/>
              </a:ln>
              <a:solidFill>
                <a:schemeClr val="bg1"/>
              </a:solidFill>
              <a:effectLst/>
              <a:uLnTx/>
              <a:uFillTx/>
              <a:latin typeface="+mj-lt"/>
              <a:ea typeface="+mj-ea"/>
              <a:cs typeface="+mj-cs"/>
            </a:endParaRPr>
          </a:p>
        </p:txBody>
      </p:sp>
      <p:grpSp>
        <p:nvGrpSpPr>
          <p:cNvPr id="90" name="Group 89"/>
          <p:cNvGrpSpPr/>
          <p:nvPr/>
        </p:nvGrpSpPr>
        <p:grpSpPr>
          <a:xfrm>
            <a:off x="76200" y="4532735"/>
            <a:ext cx="4114800" cy="2230015"/>
            <a:chOff x="200025" y="3942187"/>
            <a:chExt cx="3686176" cy="2534815"/>
          </a:xfrm>
        </p:grpSpPr>
        <p:grpSp>
          <p:nvGrpSpPr>
            <p:cNvPr id="87" name="Group 86"/>
            <p:cNvGrpSpPr/>
            <p:nvPr/>
          </p:nvGrpSpPr>
          <p:grpSpPr>
            <a:xfrm>
              <a:off x="200025" y="3942187"/>
              <a:ext cx="3686176" cy="2534815"/>
              <a:chOff x="200025" y="3942187"/>
              <a:chExt cx="3686176" cy="2534815"/>
            </a:xfrm>
          </p:grpSpPr>
          <p:grpSp>
            <p:nvGrpSpPr>
              <p:cNvPr id="75" name="Group 74"/>
              <p:cNvGrpSpPr/>
              <p:nvPr/>
            </p:nvGrpSpPr>
            <p:grpSpPr>
              <a:xfrm>
                <a:off x="200025" y="3942187"/>
                <a:ext cx="3686176" cy="2534815"/>
                <a:chOff x="200025" y="3863172"/>
                <a:chExt cx="4133851" cy="2887480"/>
              </a:xfrm>
              <a:solidFill>
                <a:schemeClr val="bg1"/>
              </a:solidFill>
            </p:grpSpPr>
            <p:sp>
              <p:nvSpPr>
                <p:cNvPr id="1027" name="Text Box 3"/>
                <p:cNvSpPr txBox="1">
                  <a:spLocks noChangeArrowheads="1"/>
                </p:cNvSpPr>
                <p:nvPr/>
              </p:nvSpPr>
              <p:spPr bwMode="auto">
                <a:xfrm>
                  <a:off x="200025" y="6358800"/>
                  <a:ext cx="1484769" cy="381000"/>
                </a:xfrm>
                <a:prstGeom prst="rect">
                  <a:avLst/>
                </a:prstGeom>
                <a:grp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pPr marR="0" lvl="0" indent="0" algn="ctr" fontAlgn="base">
                    <a:lnSpc>
                      <a:spcPct val="100000"/>
                    </a:lnSpc>
                    <a:spcBef>
                      <a:spcPct val="0"/>
                    </a:spcBef>
                    <a:spcAft>
                      <a:spcPts val="1000"/>
                    </a:spcAft>
                    <a:buClrTx/>
                    <a:buSzTx/>
                    <a:buFontTx/>
                    <a:buNone/>
                    <a:tabLst/>
                  </a:pPr>
                  <a:r>
                    <a:rPr lang="en-US" sz="800" dirty="0" smtClean="0">
                      <a:solidFill>
                        <a:srgbClr val="000000"/>
                      </a:solidFill>
                    </a:rPr>
                    <a:t>People Reached at </a:t>
                  </a:r>
                  <a:r>
                    <a:rPr lang="en-US" sz="800" dirty="0" smtClean="0">
                      <a:solidFill>
                        <a:srgbClr val="000000"/>
                      </a:solidFill>
                    </a:rPr>
                    <a:t>destination  (N=3588)</a:t>
                  </a:r>
                  <a:endParaRPr lang="en-US" sz="800" dirty="0" smtClean="0">
                    <a:solidFill>
                      <a:srgbClr val="000000"/>
                    </a:solidFill>
                  </a:endParaRPr>
                </a:p>
              </p:txBody>
            </p:sp>
            <p:sp>
              <p:nvSpPr>
                <p:cNvPr id="3" name="Text Box 4"/>
                <p:cNvSpPr txBox="1">
                  <a:spLocks noChangeArrowheads="1"/>
                </p:cNvSpPr>
                <p:nvPr/>
              </p:nvSpPr>
              <p:spPr bwMode="auto">
                <a:xfrm>
                  <a:off x="208287" y="5339459"/>
                  <a:ext cx="1476506" cy="716778"/>
                </a:xfrm>
                <a:prstGeom prst="rect">
                  <a:avLst/>
                </a:prstGeom>
                <a:grp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800" dirty="0" smtClean="0">
                      <a:solidFill>
                        <a:srgbClr val="000000"/>
                      </a:solidFill>
                    </a:rPr>
                    <a:t>Mobilized ORW-29, PEs-125 &amp;  operating DICs-11  at destination sites to collect data</a:t>
                  </a:r>
                  <a:endParaRPr lang="en-US" sz="800" dirty="0" smtClean="0">
                    <a:solidFill>
                      <a:srgbClr val="000000"/>
                    </a:solidFill>
                  </a:endParaRPr>
                </a:p>
              </p:txBody>
            </p:sp>
            <p:sp>
              <p:nvSpPr>
                <p:cNvPr id="4" name="Text Box 5"/>
                <p:cNvSpPr txBox="1">
                  <a:spLocks noChangeArrowheads="1"/>
                </p:cNvSpPr>
                <p:nvPr/>
              </p:nvSpPr>
              <p:spPr bwMode="auto">
                <a:xfrm>
                  <a:off x="1828800" y="3886200"/>
                  <a:ext cx="894971" cy="694414"/>
                </a:xfrm>
                <a:prstGeom prst="rect">
                  <a:avLst/>
                </a:prstGeom>
                <a:grp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800" b="1" dirty="0" smtClean="0">
                      <a:solidFill>
                        <a:srgbClr val="000000"/>
                      </a:solidFill>
                      <a:latin typeface="+mj-lt"/>
                    </a:rPr>
                    <a:t>EMPHASIS, Regional </a:t>
                  </a:r>
                  <a:r>
                    <a:rPr lang="en-US" sz="800" b="1" dirty="0" smtClean="0">
                      <a:solidFill>
                        <a:srgbClr val="000000"/>
                      </a:solidFill>
                      <a:latin typeface="+mj-lt"/>
                    </a:rPr>
                    <a:t>Secretariat</a:t>
                  </a:r>
                </a:p>
              </p:txBody>
            </p:sp>
            <p:sp>
              <p:nvSpPr>
                <p:cNvPr id="1031" name="Text Box 7"/>
                <p:cNvSpPr txBox="1">
                  <a:spLocks noChangeArrowheads="1"/>
                </p:cNvSpPr>
                <p:nvPr/>
              </p:nvSpPr>
              <p:spPr bwMode="auto">
                <a:xfrm>
                  <a:off x="235139" y="4587404"/>
                  <a:ext cx="1449654" cy="514016"/>
                </a:xfrm>
                <a:prstGeom prst="rect">
                  <a:avLst/>
                </a:prstGeom>
                <a:grp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en-US" sz="800" b="1" dirty="0" smtClean="0">
                      <a:solidFill>
                        <a:srgbClr val="000000"/>
                      </a:solidFill>
                    </a:rPr>
                    <a:t>Partners  </a:t>
                  </a:r>
                  <a:r>
                    <a:rPr lang="en-US" sz="800" b="1" dirty="0" smtClean="0">
                      <a:solidFill>
                        <a:srgbClr val="000000"/>
                      </a:solidFill>
                    </a:rPr>
                    <a:t>at destination </a:t>
                  </a:r>
                  <a:r>
                    <a:rPr kumimoji="0" lang="en-US" sz="800" b="0" i="0" u="none" strike="noStrike" cap="none" normalizeH="0" baseline="0" dirty="0" smtClean="0">
                      <a:ln>
                        <a:noFill/>
                      </a:ln>
                      <a:solidFill>
                        <a:srgbClr val="000000"/>
                      </a:solidFill>
                      <a:effectLst/>
                    </a:rPr>
                    <a:t>Maintained Database</a:t>
                  </a:r>
                  <a:endParaRPr kumimoji="0" lang="en-US" sz="800" b="0" i="0" u="none" strike="noStrike" cap="none" normalizeH="0" baseline="0" dirty="0" smtClean="0">
                    <a:ln>
                      <a:noFill/>
                    </a:ln>
                    <a:solidFill>
                      <a:schemeClr val="tx1"/>
                    </a:solidFill>
                    <a:effectLst/>
                  </a:endParaRPr>
                </a:p>
              </p:txBody>
            </p:sp>
            <p:cxnSp>
              <p:nvCxnSpPr>
                <p:cNvPr id="1032" name="AutoShape 8"/>
                <p:cNvCxnSpPr>
                  <a:cxnSpLocks noChangeShapeType="1"/>
                </p:cNvCxnSpPr>
                <p:nvPr/>
              </p:nvCxnSpPr>
              <p:spPr bwMode="auto">
                <a:xfrm>
                  <a:off x="904186" y="5085959"/>
                  <a:ext cx="689" cy="232464"/>
                </a:xfrm>
                <a:prstGeom prst="straightConnector1">
                  <a:avLst/>
                </a:prstGeom>
                <a:grpFill/>
                <a:ln w="28575" algn="ctr">
                  <a:solidFill>
                    <a:srgbClr val="000000"/>
                  </a:solidFill>
                  <a:round/>
                  <a:headEnd type="triangle" w="med" len="med"/>
                  <a:tailEnd type="triangle" w="med" len="med"/>
                </a:ln>
              </p:spPr>
            </p:cxnSp>
            <p:sp>
              <p:nvSpPr>
                <p:cNvPr id="1033" name="Text Box 9"/>
                <p:cNvSpPr txBox="1">
                  <a:spLocks noChangeArrowheads="1"/>
                </p:cNvSpPr>
                <p:nvPr/>
              </p:nvSpPr>
              <p:spPr bwMode="auto">
                <a:xfrm>
                  <a:off x="235138" y="3962149"/>
                  <a:ext cx="1365061" cy="386417"/>
                </a:xfrm>
                <a:prstGeom prst="rect">
                  <a:avLst/>
                </a:prstGeom>
                <a:grp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endParaRPr kumimoji="0" lang="en-US" sz="800" b="1" i="0" u="none" strike="noStrike" cap="none" normalizeH="0" baseline="0" dirty="0" smtClean="0">
                    <a:ln>
                      <a:noFill/>
                    </a:ln>
                    <a:solidFill>
                      <a:srgbClr val="000000"/>
                    </a:solidFill>
                    <a:effectLst/>
                    <a:latin typeface="+mj-lt"/>
                  </a:endParaRPr>
                </a:p>
                <a:p>
                  <a:pPr marL="0" marR="0" lvl="0" indent="0" algn="ctr" defTabSz="914400" rtl="0" eaLnBrk="1" fontAlgn="base" latinLnBrk="0" hangingPunct="1">
                    <a:lnSpc>
                      <a:spcPct val="100000"/>
                    </a:lnSpc>
                    <a:spcBef>
                      <a:spcPct val="0"/>
                    </a:spcBef>
                    <a:buClrTx/>
                    <a:buSzTx/>
                    <a:buFontTx/>
                    <a:buNone/>
                    <a:tabLst/>
                  </a:pPr>
                  <a:r>
                    <a:rPr kumimoji="0" lang="en-US" sz="800" b="1" i="0" u="none" strike="noStrike" cap="none" normalizeH="0" baseline="0" dirty="0" smtClean="0">
                      <a:ln>
                        <a:noFill/>
                      </a:ln>
                      <a:solidFill>
                        <a:srgbClr val="000000"/>
                      </a:solidFill>
                      <a:effectLst/>
                      <a:latin typeface="+mj-lt"/>
                    </a:rPr>
                    <a:t>CARE India </a:t>
                  </a:r>
                </a:p>
              </p:txBody>
            </p:sp>
            <p:cxnSp>
              <p:nvCxnSpPr>
                <p:cNvPr id="1034" name="AutoShape 10"/>
                <p:cNvCxnSpPr>
                  <a:cxnSpLocks noChangeShapeType="1"/>
                </p:cNvCxnSpPr>
                <p:nvPr/>
              </p:nvCxnSpPr>
              <p:spPr bwMode="auto">
                <a:xfrm>
                  <a:off x="913711" y="4360170"/>
                  <a:ext cx="689" cy="220440"/>
                </a:xfrm>
                <a:prstGeom prst="straightConnector1">
                  <a:avLst/>
                </a:prstGeom>
                <a:grpFill/>
                <a:ln w="28575" algn="ctr">
                  <a:solidFill>
                    <a:srgbClr val="000000"/>
                  </a:solidFill>
                  <a:round/>
                  <a:headEnd type="triangle" w="med" len="med"/>
                  <a:tailEnd type="triangle" w="med" len="med"/>
                </a:ln>
              </p:spPr>
            </p:cxnSp>
            <p:sp>
              <p:nvSpPr>
                <p:cNvPr id="1035" name="Text Box 11"/>
                <p:cNvSpPr txBox="1">
                  <a:spLocks noChangeArrowheads="1"/>
                </p:cNvSpPr>
                <p:nvPr/>
              </p:nvSpPr>
              <p:spPr bwMode="auto">
                <a:xfrm>
                  <a:off x="2710245" y="6364234"/>
                  <a:ext cx="1623631" cy="386418"/>
                </a:xfrm>
                <a:prstGeom prst="rect">
                  <a:avLst/>
                </a:prstGeom>
                <a:grp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pPr marR="0" lvl="0" indent="0" algn="ctr" fontAlgn="base">
                    <a:lnSpc>
                      <a:spcPct val="100000"/>
                    </a:lnSpc>
                    <a:spcBef>
                      <a:spcPct val="0"/>
                    </a:spcBef>
                    <a:spcAft>
                      <a:spcPts val="1000"/>
                    </a:spcAft>
                    <a:buClrTx/>
                    <a:buSzTx/>
                    <a:buFontTx/>
                    <a:buNone/>
                    <a:tabLst/>
                  </a:pPr>
                  <a:r>
                    <a:rPr lang="en-US" sz="800" dirty="0" smtClean="0">
                      <a:solidFill>
                        <a:srgbClr val="000000"/>
                      </a:solidFill>
                    </a:rPr>
                    <a:t>Tracking of </a:t>
                  </a:r>
                  <a:r>
                    <a:rPr lang="en-US" sz="800" dirty="0" smtClean="0">
                      <a:solidFill>
                        <a:srgbClr val="000000"/>
                      </a:solidFill>
                    </a:rPr>
                    <a:t>Impact Population </a:t>
                  </a:r>
                  <a:r>
                    <a:rPr lang="en-US" sz="800" dirty="0" smtClean="0">
                      <a:solidFill>
                        <a:srgbClr val="000000"/>
                      </a:solidFill>
                    </a:rPr>
                    <a:t>at source </a:t>
                  </a:r>
                  <a:r>
                    <a:rPr lang="en-US" sz="800" dirty="0" smtClean="0">
                      <a:solidFill>
                        <a:srgbClr val="000000"/>
                      </a:solidFill>
                    </a:rPr>
                    <a:t> Communities (n= 348)</a:t>
                  </a:r>
                  <a:endParaRPr lang="en-US" sz="800" dirty="0" smtClean="0">
                    <a:solidFill>
                      <a:srgbClr val="000000"/>
                    </a:solidFill>
                  </a:endParaRPr>
                </a:p>
              </p:txBody>
            </p:sp>
            <p:sp>
              <p:nvSpPr>
                <p:cNvPr id="1036" name="Text Box 12"/>
                <p:cNvSpPr txBox="1">
                  <a:spLocks noChangeArrowheads="1"/>
                </p:cNvSpPr>
                <p:nvPr/>
              </p:nvSpPr>
              <p:spPr bwMode="auto">
                <a:xfrm>
                  <a:off x="2755497" y="5750710"/>
                  <a:ext cx="1578379" cy="342569"/>
                </a:xfrm>
                <a:prstGeom prst="rect">
                  <a:avLst/>
                </a:prstGeom>
                <a:grp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800" dirty="0" smtClean="0">
                      <a:solidFill>
                        <a:srgbClr val="000000"/>
                      </a:solidFill>
                    </a:rPr>
                    <a:t>Mobilization of </a:t>
                  </a:r>
                  <a:r>
                    <a:rPr lang="en-US" sz="800" dirty="0" smtClean="0">
                      <a:solidFill>
                        <a:srgbClr val="000000"/>
                      </a:solidFill>
                    </a:rPr>
                    <a:t>ORW-10 and PEs - 360</a:t>
                  </a:r>
                  <a:endParaRPr lang="en-US" sz="800" dirty="0" smtClean="0">
                    <a:solidFill>
                      <a:srgbClr val="000000"/>
                    </a:solidFill>
                  </a:endParaRPr>
                </a:p>
              </p:txBody>
            </p:sp>
            <p:cxnSp>
              <p:nvCxnSpPr>
                <p:cNvPr id="1037" name="AutoShape 13"/>
                <p:cNvCxnSpPr>
                  <a:cxnSpLocks noChangeShapeType="1"/>
                </p:cNvCxnSpPr>
                <p:nvPr/>
              </p:nvCxnSpPr>
              <p:spPr bwMode="auto">
                <a:xfrm>
                  <a:off x="3585058" y="6111870"/>
                  <a:ext cx="689" cy="231850"/>
                </a:xfrm>
                <a:prstGeom prst="straightConnector1">
                  <a:avLst/>
                </a:prstGeom>
                <a:grpFill/>
                <a:ln w="28575" algn="ctr">
                  <a:solidFill>
                    <a:srgbClr val="000000"/>
                  </a:solidFill>
                  <a:round/>
                  <a:headEnd type="triangle" w="med" len="med"/>
                  <a:tailEnd type="triangle" w="med" len="med"/>
                </a:ln>
              </p:spPr>
            </p:cxnSp>
            <p:sp>
              <p:nvSpPr>
                <p:cNvPr id="1038" name="Text Box 14"/>
                <p:cNvSpPr txBox="1">
                  <a:spLocks noChangeArrowheads="1"/>
                </p:cNvSpPr>
                <p:nvPr/>
              </p:nvSpPr>
              <p:spPr bwMode="auto">
                <a:xfrm>
                  <a:off x="2954347" y="4472111"/>
                  <a:ext cx="1349796" cy="440523"/>
                </a:xfrm>
                <a:prstGeom prst="rect">
                  <a:avLst/>
                </a:prstGeom>
                <a:grp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800" b="1" dirty="0" smtClean="0">
                      <a:solidFill>
                        <a:srgbClr val="000000"/>
                      </a:solidFill>
                    </a:rPr>
                    <a:t>Partners at Source </a:t>
                  </a:r>
                  <a:r>
                    <a:rPr lang="en-US" sz="800" dirty="0" smtClean="0">
                      <a:solidFill>
                        <a:srgbClr val="000000"/>
                      </a:solidFill>
                    </a:rPr>
                    <a:t>Sharing </a:t>
                  </a:r>
                  <a:r>
                    <a:rPr lang="en-US" sz="800" dirty="0" smtClean="0">
                      <a:solidFill>
                        <a:srgbClr val="000000"/>
                      </a:solidFill>
                    </a:rPr>
                    <a:t>of </a:t>
                  </a:r>
                  <a:r>
                    <a:rPr lang="en-US" sz="800" dirty="0" smtClean="0">
                      <a:solidFill>
                        <a:srgbClr val="000000"/>
                      </a:solidFill>
                    </a:rPr>
                    <a:t>Information</a:t>
                  </a:r>
                  <a:endParaRPr lang="en-US" sz="800" dirty="0" smtClean="0">
                    <a:solidFill>
                      <a:srgbClr val="000000"/>
                    </a:solidFill>
                  </a:endParaRPr>
                </a:p>
              </p:txBody>
            </p:sp>
            <p:cxnSp>
              <p:nvCxnSpPr>
                <p:cNvPr id="1039" name="AutoShape 15"/>
                <p:cNvCxnSpPr>
                  <a:cxnSpLocks noChangeShapeType="1"/>
                </p:cNvCxnSpPr>
                <p:nvPr/>
              </p:nvCxnSpPr>
              <p:spPr bwMode="auto">
                <a:xfrm>
                  <a:off x="3609276" y="5516953"/>
                  <a:ext cx="689" cy="232464"/>
                </a:xfrm>
                <a:prstGeom prst="straightConnector1">
                  <a:avLst/>
                </a:prstGeom>
                <a:grpFill/>
                <a:ln w="28575" algn="ctr">
                  <a:solidFill>
                    <a:srgbClr val="000000"/>
                  </a:solidFill>
                  <a:round/>
                  <a:headEnd type="triangle" w="med" len="med"/>
                  <a:tailEnd type="triangle" w="med" len="med"/>
                </a:ln>
              </p:spPr>
            </p:cxnSp>
            <p:cxnSp>
              <p:nvCxnSpPr>
                <p:cNvPr id="1041" name="AutoShape 17"/>
                <p:cNvCxnSpPr>
                  <a:cxnSpLocks noChangeShapeType="1"/>
                </p:cNvCxnSpPr>
                <p:nvPr/>
              </p:nvCxnSpPr>
              <p:spPr bwMode="auto">
                <a:xfrm>
                  <a:off x="3564787" y="4233404"/>
                  <a:ext cx="689" cy="231850"/>
                </a:xfrm>
                <a:prstGeom prst="straightConnector1">
                  <a:avLst/>
                </a:prstGeom>
                <a:grpFill/>
                <a:ln w="28575" algn="ctr">
                  <a:solidFill>
                    <a:srgbClr val="000000"/>
                  </a:solidFill>
                  <a:round/>
                  <a:headEnd type="triangle" w="med" len="med"/>
                  <a:tailEnd type="triangle" w="med" len="med"/>
                </a:ln>
              </p:spPr>
            </p:cxnSp>
            <p:cxnSp>
              <p:nvCxnSpPr>
                <p:cNvPr id="1042" name="AutoShape 18"/>
                <p:cNvCxnSpPr>
                  <a:cxnSpLocks noChangeShapeType="1"/>
                </p:cNvCxnSpPr>
                <p:nvPr/>
              </p:nvCxnSpPr>
              <p:spPr bwMode="auto">
                <a:xfrm>
                  <a:off x="1591952" y="4136884"/>
                  <a:ext cx="236848" cy="130316"/>
                </a:xfrm>
                <a:prstGeom prst="straightConnector1">
                  <a:avLst/>
                </a:prstGeom>
                <a:grpFill/>
                <a:ln w="28575" algn="ctr">
                  <a:solidFill>
                    <a:srgbClr val="000000"/>
                  </a:solidFill>
                  <a:round/>
                  <a:headEnd type="triangle" w="med" len="med"/>
                  <a:tailEnd type="triangle" w="med" len="med"/>
                </a:ln>
              </p:spPr>
            </p:cxnSp>
            <p:cxnSp>
              <p:nvCxnSpPr>
                <p:cNvPr id="1043" name="AutoShape 19"/>
                <p:cNvCxnSpPr>
                  <a:cxnSpLocks noChangeShapeType="1"/>
                </p:cNvCxnSpPr>
                <p:nvPr/>
              </p:nvCxnSpPr>
              <p:spPr bwMode="auto">
                <a:xfrm flipV="1">
                  <a:off x="2733675" y="4150377"/>
                  <a:ext cx="227323" cy="116823"/>
                </a:xfrm>
                <a:prstGeom prst="straightConnector1">
                  <a:avLst/>
                </a:prstGeom>
                <a:grpFill/>
                <a:ln w="28575" algn="ctr">
                  <a:solidFill>
                    <a:srgbClr val="000000"/>
                  </a:solidFill>
                  <a:round/>
                  <a:headEnd type="triangle" w="med" len="med"/>
                  <a:tailEnd type="triangle" w="med" len="med"/>
                </a:ln>
              </p:spPr>
            </p:cxnSp>
            <p:sp>
              <p:nvSpPr>
                <p:cNvPr id="43" name="Text Box 9"/>
                <p:cNvSpPr txBox="1">
                  <a:spLocks noChangeArrowheads="1"/>
                </p:cNvSpPr>
                <p:nvPr/>
              </p:nvSpPr>
              <p:spPr bwMode="auto">
                <a:xfrm>
                  <a:off x="2971801" y="3863172"/>
                  <a:ext cx="1362074" cy="386417"/>
                </a:xfrm>
                <a:prstGeom prst="rect">
                  <a:avLst/>
                </a:prstGeom>
                <a:grp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endParaRPr kumimoji="0" lang="en-US" sz="800" b="1" i="0" u="none" strike="noStrike" cap="none" normalizeH="0" baseline="0" dirty="0" smtClean="0">
                    <a:ln>
                      <a:noFill/>
                    </a:ln>
                    <a:solidFill>
                      <a:srgbClr val="000000"/>
                    </a:solidFill>
                    <a:effectLst/>
                    <a:latin typeface="Times New Roman" pitchFamily="18" charset="0"/>
                  </a:endParaRPr>
                </a:p>
                <a:p>
                  <a:pPr marR="0" lvl="0" indent="0" algn="ctr" fontAlgn="base">
                    <a:lnSpc>
                      <a:spcPct val="100000"/>
                    </a:lnSpc>
                    <a:spcBef>
                      <a:spcPct val="0"/>
                    </a:spcBef>
                    <a:spcAft>
                      <a:spcPts val="1000"/>
                    </a:spcAft>
                    <a:buClrTx/>
                    <a:buSzTx/>
                    <a:buFontTx/>
                    <a:buNone/>
                    <a:tabLst/>
                  </a:pPr>
                  <a:r>
                    <a:rPr lang="en-US" sz="800" b="1" dirty="0" smtClean="0">
                      <a:solidFill>
                        <a:srgbClr val="000000"/>
                      </a:solidFill>
                      <a:latin typeface="+mj-lt"/>
                    </a:rPr>
                    <a:t>CARE Nepal</a:t>
                  </a:r>
                </a:p>
              </p:txBody>
            </p:sp>
            <p:cxnSp>
              <p:nvCxnSpPr>
                <p:cNvPr id="64" name="AutoShape 18"/>
                <p:cNvCxnSpPr>
                  <a:cxnSpLocks noChangeShapeType="1"/>
                  <a:endCxn id="1038" idx="1"/>
                </p:cNvCxnSpPr>
                <p:nvPr/>
              </p:nvCxnSpPr>
              <p:spPr bwMode="auto">
                <a:xfrm>
                  <a:off x="1684793" y="4667413"/>
                  <a:ext cx="1269553" cy="24959"/>
                </a:xfrm>
                <a:prstGeom prst="straightConnector1">
                  <a:avLst/>
                </a:prstGeom>
                <a:grpFill/>
                <a:ln w="28575" algn="ctr">
                  <a:solidFill>
                    <a:srgbClr val="000000"/>
                  </a:solidFill>
                  <a:round/>
                  <a:headEnd type="triangle" w="med" len="med"/>
                  <a:tailEnd type="triangle" w="med" len="med"/>
                </a:ln>
              </p:spPr>
            </p:cxnSp>
          </p:grpSp>
          <p:cxnSp>
            <p:nvCxnSpPr>
              <p:cNvPr id="81" name="AutoShape 13"/>
              <p:cNvCxnSpPr>
                <a:cxnSpLocks noChangeShapeType="1"/>
              </p:cNvCxnSpPr>
              <p:nvPr/>
            </p:nvCxnSpPr>
            <p:spPr bwMode="auto">
              <a:xfrm>
                <a:off x="838200" y="5892467"/>
                <a:ext cx="614" cy="203533"/>
              </a:xfrm>
              <a:prstGeom prst="straightConnector1">
                <a:avLst/>
              </a:prstGeom>
              <a:noFill/>
              <a:ln w="28575" algn="ctr">
                <a:solidFill>
                  <a:srgbClr val="000000"/>
                </a:solidFill>
                <a:round/>
                <a:headEnd type="triangle" w="med" len="med"/>
                <a:tailEnd type="triangle" w="med" len="med"/>
              </a:ln>
            </p:spPr>
          </p:cxnSp>
        </p:grpSp>
        <p:sp>
          <p:nvSpPr>
            <p:cNvPr id="88" name="Text Box 14"/>
            <p:cNvSpPr txBox="1">
              <a:spLocks noChangeArrowheads="1"/>
            </p:cNvSpPr>
            <p:nvPr/>
          </p:nvSpPr>
          <p:spPr bwMode="auto">
            <a:xfrm>
              <a:off x="2667000" y="5032760"/>
              <a:ext cx="1203620" cy="354169"/>
            </a:xfrm>
            <a:prstGeom prst="rect">
              <a:avLst/>
            </a:prstGeom>
            <a:solidFill>
              <a:schemeClr val="bg1"/>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800" dirty="0" smtClean="0">
                  <a:solidFill>
                    <a:srgbClr val="000000"/>
                  </a:solidFill>
                </a:rPr>
                <a:t>Orientation to ORWs and PEs  on Tool</a:t>
              </a:r>
              <a:endParaRPr lang="en-US" sz="800" dirty="0" smtClean="0">
                <a:solidFill>
                  <a:srgbClr val="000000"/>
                </a:solidFill>
              </a:endParaRPr>
            </a:p>
          </p:txBody>
        </p:sp>
        <p:cxnSp>
          <p:nvCxnSpPr>
            <p:cNvPr id="89" name="AutoShape 13"/>
            <p:cNvCxnSpPr>
              <a:cxnSpLocks noChangeShapeType="1"/>
            </p:cNvCxnSpPr>
            <p:nvPr/>
          </p:nvCxnSpPr>
          <p:spPr bwMode="auto">
            <a:xfrm>
              <a:off x="3240686" y="4827445"/>
              <a:ext cx="614" cy="203533"/>
            </a:xfrm>
            <a:prstGeom prst="straightConnector1">
              <a:avLst/>
            </a:prstGeom>
            <a:solidFill>
              <a:schemeClr val="bg1"/>
            </a:solidFill>
            <a:ln w="28575" algn="ctr">
              <a:solidFill>
                <a:srgbClr val="000000"/>
              </a:solidFill>
              <a:round/>
              <a:headEnd type="triangle" w="med" len="med"/>
              <a:tailEnd type="triangle" w="med" len="med"/>
            </a:ln>
          </p:spPr>
        </p:cxnSp>
      </p:grpSp>
      <p:pic>
        <p:nvPicPr>
          <p:cNvPr id="104" name="Picture 21" descr="Copy of DSC02785"/>
          <p:cNvPicPr>
            <a:picLocks noChangeAspect="1" noChangeArrowheads="1"/>
          </p:cNvPicPr>
          <p:nvPr/>
        </p:nvPicPr>
        <p:blipFill>
          <a:blip r:embed="rId2" cstate="print"/>
          <a:srcRect/>
          <a:stretch>
            <a:fillRect/>
          </a:stretch>
        </p:blipFill>
        <p:spPr bwMode="auto">
          <a:xfrm>
            <a:off x="7229475" y="4102425"/>
            <a:ext cx="1762125" cy="1231575"/>
          </a:xfrm>
          <a:prstGeom prst="rect">
            <a:avLst/>
          </a:prstGeom>
          <a:noFill/>
          <a:ln w="9525" algn="in">
            <a:noFill/>
            <a:miter lim="800000"/>
            <a:headEnd/>
            <a:tailEnd/>
          </a:ln>
          <a:effectLst/>
        </p:spPr>
      </p:pic>
      <p:sp>
        <p:nvSpPr>
          <p:cNvPr id="110" name="Title 1"/>
          <p:cNvSpPr txBox="1">
            <a:spLocks/>
          </p:cNvSpPr>
          <p:nvPr/>
        </p:nvSpPr>
        <p:spPr>
          <a:xfrm>
            <a:off x="4267200" y="1952625"/>
            <a:ext cx="2895600" cy="180975"/>
          </a:xfrm>
          <a:prstGeom prst="rect">
            <a:avLst/>
          </a:prstGeom>
          <a:solidFill>
            <a:schemeClr val="accent6">
              <a:lumMod val="50000"/>
            </a:schemeClr>
          </a:solidFill>
        </p:spPr>
        <p:txBody>
          <a:bodyPr vert="horz" lIns="91440" tIns="45720" rIns="91440" bIns="45720" rtlCol="0" anchor="ctr">
            <a:noAutofit/>
          </a:bodyPr>
          <a:lstStyle/>
          <a:p>
            <a:pPr lvl="0" algn="ctr">
              <a:spcBef>
                <a:spcPct val="0"/>
              </a:spcBef>
            </a:pPr>
            <a:r>
              <a:rPr lang="en-US" sz="1000" b="1" dirty="0" smtClean="0">
                <a:solidFill>
                  <a:srgbClr val="FFFFFF"/>
                </a:solidFill>
                <a:latin typeface="Arial" pitchFamily="18"/>
                <a:ea typeface="Microsoft YaHei" pitchFamily="2"/>
                <a:cs typeface="Mangal" pitchFamily="2"/>
              </a:rPr>
              <a:t>Results</a:t>
            </a:r>
            <a:endParaRPr kumimoji="0" lang="en-US" sz="1000" b="1" i="0" u="none" strike="noStrike" kern="1200" cap="none" spc="0" normalizeH="0" baseline="0" noProof="0" dirty="0">
              <a:ln>
                <a:noFill/>
              </a:ln>
              <a:solidFill>
                <a:schemeClr val="bg1"/>
              </a:solidFill>
              <a:effectLst/>
              <a:uLnTx/>
              <a:uFillTx/>
              <a:latin typeface="+mj-lt"/>
              <a:ea typeface="+mj-ea"/>
              <a:cs typeface="+mj-cs"/>
            </a:endParaRPr>
          </a:p>
        </p:txBody>
      </p:sp>
      <p:sp>
        <p:nvSpPr>
          <p:cNvPr id="111" name="Rectangle 110"/>
          <p:cNvSpPr/>
          <p:nvPr/>
        </p:nvSpPr>
        <p:spPr>
          <a:xfrm>
            <a:off x="4267200" y="2152650"/>
            <a:ext cx="2895600" cy="356235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r>
              <a:rPr lang="en-US" sz="1000" dirty="0" smtClean="0"/>
              <a:t>In total 3588 migrants  from Achham and Kanchanpur were reached at destination by partners of CARE India since Jan, 2010 to May, 2012.Of them, 348  impact population were calculated as sample size who were contacted at source communities. Nearly 61% people of total sample size were tracked at Source who were reached at  Destination. n Among total respondent tracked , nearly 24 % migrants were found to have accessed different level of service at both source and destination  followed by Son/daughter (22.6%), Spouse (21.7%), Parent (17.9%) and  Other (14.2%). </a:t>
            </a:r>
            <a:r>
              <a:rPr lang="en-US" sz="1000" dirty="0" smtClean="0"/>
              <a:t>Among them 72% were married and 28 % were single. 79% migrants were found literate. 73% have formal educational background. The project successfully reached Nepalese migrants in both source and destinations and proved that a cross-country project can be implemented to reduce the HIV vulnerability among migrants. Countries’ programs worked closely to reach the Nepalese migrants and established the partner-to-partner organization communication through regular cross border meetings.</a:t>
            </a:r>
          </a:p>
          <a:p>
            <a:pPr algn="just"/>
            <a:endParaRPr lang="en-US" sz="1000" dirty="0" smtClean="0"/>
          </a:p>
          <a:p>
            <a:r>
              <a:rPr lang="en-US" sz="1000" dirty="0" smtClean="0"/>
              <a:t> </a:t>
            </a:r>
          </a:p>
          <a:p>
            <a:pPr algn="just"/>
            <a:endParaRPr lang="en-US" sz="1000" dirty="0" smtClean="0"/>
          </a:p>
          <a:p>
            <a:pPr algn="just"/>
            <a:r>
              <a:rPr lang="en-US" sz="1000" dirty="0" smtClean="0"/>
              <a:t> </a:t>
            </a:r>
          </a:p>
          <a:p>
            <a:pPr algn="just"/>
            <a:endParaRPr lang="en-US" sz="1000" dirty="0"/>
          </a:p>
        </p:txBody>
      </p:sp>
      <p:graphicFrame>
        <p:nvGraphicFramePr>
          <p:cNvPr id="114" name="Chart 113"/>
          <p:cNvGraphicFramePr>
            <a:graphicFrameLocks noGrp="1"/>
          </p:cNvGraphicFramePr>
          <p:nvPr/>
        </p:nvGraphicFramePr>
        <p:xfrm>
          <a:off x="7239000" y="2590800"/>
          <a:ext cx="1752600" cy="1371600"/>
        </p:xfrm>
        <a:graphic>
          <a:graphicData uri="http://schemas.openxmlformats.org/drawingml/2006/chart">
            <c:chart xmlns:c="http://schemas.openxmlformats.org/drawingml/2006/chart" xmlns:r="http://schemas.openxmlformats.org/officeDocument/2006/relationships" r:id="rId3"/>
          </a:graphicData>
        </a:graphic>
      </p:graphicFrame>
      <p:sp>
        <p:nvSpPr>
          <p:cNvPr id="115" name="Title 1"/>
          <p:cNvSpPr txBox="1">
            <a:spLocks/>
          </p:cNvSpPr>
          <p:nvPr/>
        </p:nvSpPr>
        <p:spPr>
          <a:xfrm>
            <a:off x="4267200" y="5791200"/>
            <a:ext cx="4724400" cy="228600"/>
          </a:xfrm>
          <a:prstGeom prst="rect">
            <a:avLst/>
          </a:prstGeom>
          <a:solidFill>
            <a:schemeClr val="accent6">
              <a:lumMod val="50000"/>
            </a:schemeClr>
          </a:solidFill>
        </p:spPr>
        <p:txBody>
          <a:bodyPr vert="horz" lIns="91440" tIns="45720" rIns="91440" bIns="45720" rtlCol="0" anchor="ctr">
            <a:noAutofit/>
          </a:bodyPr>
          <a:lstStyle/>
          <a:p>
            <a:pPr lvl="0" algn="ctr">
              <a:spcBef>
                <a:spcPct val="0"/>
              </a:spcBef>
            </a:pPr>
            <a:r>
              <a:rPr lang="en-US" sz="1000" b="1" dirty="0" smtClean="0">
                <a:solidFill>
                  <a:srgbClr val="FFFFFF"/>
                </a:solidFill>
                <a:latin typeface="Arial" pitchFamily="18"/>
                <a:ea typeface="Microsoft YaHei" pitchFamily="2"/>
                <a:cs typeface="Mangal" pitchFamily="2"/>
              </a:rPr>
              <a:t>Conclusion/ Learning</a:t>
            </a:r>
            <a:endParaRPr kumimoji="0" lang="en-US" sz="1000" b="1" i="0" u="none" strike="noStrike" kern="1200" cap="none" spc="0" normalizeH="0" baseline="0" noProof="0" dirty="0">
              <a:ln>
                <a:noFill/>
              </a:ln>
              <a:solidFill>
                <a:schemeClr val="bg1"/>
              </a:solidFill>
              <a:effectLst/>
              <a:uLnTx/>
              <a:uFillTx/>
              <a:latin typeface="+mj-lt"/>
              <a:ea typeface="+mj-ea"/>
              <a:cs typeface="+mj-cs"/>
            </a:endParaRPr>
          </a:p>
        </p:txBody>
      </p:sp>
      <p:sp>
        <p:nvSpPr>
          <p:cNvPr id="116" name="Title 1"/>
          <p:cNvSpPr txBox="1">
            <a:spLocks/>
          </p:cNvSpPr>
          <p:nvPr/>
        </p:nvSpPr>
        <p:spPr>
          <a:xfrm>
            <a:off x="7239000" y="5410200"/>
            <a:ext cx="1752600" cy="304800"/>
          </a:xfrm>
          <a:prstGeom prst="rect">
            <a:avLst/>
          </a:prstGeom>
          <a:solidFill>
            <a:schemeClr val="accent5">
              <a:lumMod val="40000"/>
              <a:lumOff val="60000"/>
            </a:schemeClr>
          </a:solidFill>
        </p:spPr>
        <p:txBody>
          <a:bodyPr vert="horz" lIns="91440" tIns="45720" rIns="91440" bIns="45720" rtlCol="0" anchor="ctr">
            <a:noAutofit/>
          </a:bodyPr>
          <a:lstStyle/>
          <a:p>
            <a:pPr lvl="0" algn="ctr">
              <a:spcBef>
                <a:spcPct val="0"/>
              </a:spcBef>
            </a:pPr>
            <a:r>
              <a:rPr lang="en-US" sz="700" b="1" dirty="0" smtClean="0">
                <a:latin typeface="Arial" pitchFamily="18"/>
                <a:ea typeface="Microsoft YaHei" pitchFamily="2"/>
                <a:cs typeface="Mangal" pitchFamily="2"/>
              </a:rPr>
              <a:t>Reaching Migrants and their Spouses at Source and Destination</a:t>
            </a:r>
            <a:endParaRPr kumimoji="0" lang="en-US" sz="700" b="1" i="0" u="none" strike="noStrike" kern="1200" cap="none" spc="0" normalizeH="0" baseline="0" noProof="0" dirty="0">
              <a:ln>
                <a:noFill/>
              </a:ln>
              <a:effectLst/>
              <a:uLnTx/>
              <a:uFillTx/>
              <a:latin typeface="+mj-lt"/>
              <a:ea typeface="+mj-ea"/>
              <a:cs typeface="+mj-cs"/>
            </a:endParaRPr>
          </a:p>
        </p:txBody>
      </p:sp>
      <p:sp>
        <p:nvSpPr>
          <p:cNvPr id="118" name="TextBox 117"/>
          <p:cNvSpPr txBox="1"/>
          <p:nvPr/>
        </p:nvSpPr>
        <p:spPr>
          <a:xfrm>
            <a:off x="7239000" y="1981200"/>
            <a:ext cx="1752600" cy="553998"/>
          </a:xfrm>
          <a:prstGeom prst="rect">
            <a:avLst/>
          </a:prstGeom>
          <a:solidFill>
            <a:schemeClr val="tx2">
              <a:lumMod val="20000"/>
              <a:lumOff val="80000"/>
            </a:schemeClr>
          </a:solidFill>
        </p:spPr>
        <p:txBody>
          <a:bodyPr wrap="square" rtlCol="0">
            <a:spAutoFit/>
          </a:bodyPr>
          <a:lstStyle/>
          <a:p>
            <a:pPr algn="ctr"/>
            <a:r>
              <a:rPr lang="en-US" sz="1000" b="1" dirty="0" smtClean="0"/>
              <a:t>Number of Impact Population Contacted at Source who were Reached at </a:t>
            </a:r>
            <a:r>
              <a:rPr lang="en-US" sz="1000" b="1" dirty="0" smtClean="0"/>
              <a:t>Destination</a:t>
            </a:r>
            <a:endParaRPr lang="en-US" sz="1000" dirty="0"/>
          </a:p>
        </p:txBody>
      </p:sp>
      <p:pic>
        <p:nvPicPr>
          <p:cNvPr id="1047" name="Picture 23"/>
          <p:cNvPicPr>
            <a:picLocks noChangeAspect="1" noChangeArrowheads="1"/>
          </p:cNvPicPr>
          <p:nvPr/>
        </p:nvPicPr>
        <p:blipFill>
          <a:blip r:embed="rId4" cstate="print"/>
          <a:srcRect/>
          <a:stretch>
            <a:fillRect/>
          </a:stretch>
        </p:blipFill>
        <p:spPr bwMode="auto">
          <a:xfrm>
            <a:off x="76200" y="76200"/>
            <a:ext cx="734240" cy="533400"/>
          </a:xfrm>
          <a:prstGeom prst="rect">
            <a:avLst/>
          </a:prstGeom>
          <a:noFill/>
          <a:ln w="9525" algn="in">
            <a:noFill/>
            <a:miter lim="800000"/>
            <a:headEnd/>
            <a:tailEnd/>
          </a:ln>
          <a:effectLst/>
        </p:spPr>
      </p:pic>
      <p:pic>
        <p:nvPicPr>
          <p:cNvPr id="120" name="Picture 28"/>
          <p:cNvPicPr>
            <a:picLocks noChangeAspect="1" noChangeArrowheads="1"/>
          </p:cNvPicPr>
          <p:nvPr/>
        </p:nvPicPr>
        <p:blipFill>
          <a:blip r:embed="rId5" cstate="print"/>
          <a:srcRect/>
          <a:stretch>
            <a:fillRect/>
          </a:stretch>
        </p:blipFill>
        <p:spPr bwMode="auto">
          <a:xfrm>
            <a:off x="8515350" y="76200"/>
            <a:ext cx="45720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539</Words>
  <Application>Microsoft Office PowerPoint</Application>
  <PresentationFormat>On-screen Show (4:3)</PresentationFormat>
  <Paragraphs>45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HIV Prevention Program Reaching Nepalese Migrants and Their Spouses both at Source and Destination Authors: Umesh Gahatraj1, Prakash Pandeya1, Upasana Shakya1 , Nabesh Bohidar2, Prakash Madai3, Bipin Thapa4  Affiliations: 1CARE  Nepal, 2CARE India, 3NEEDS, 4GaRDeF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 prevention program Reaching Nepali Migrant both at Source and Destination</dc:title>
  <dc:subject>Abstract for ICAAP11</dc:subject>
  <dc:creator>Umesh and et al</dc:creator>
  <cp:lastModifiedBy>UmeshG</cp:lastModifiedBy>
  <cp:revision>59</cp:revision>
  <dcterms:created xsi:type="dcterms:W3CDTF">2006-08-16T00:00:00Z</dcterms:created>
  <dcterms:modified xsi:type="dcterms:W3CDTF">2013-10-29T17:13:28Z</dcterms:modified>
</cp:coreProperties>
</file>